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7" r:id="rId1"/>
    <p:sldMasterId id="2147483706" r:id="rId2"/>
  </p:sldMasterIdLst>
  <p:notesMasterIdLst>
    <p:notesMasterId r:id="rId20"/>
  </p:notesMasterIdLst>
  <p:sldIdLst>
    <p:sldId id="549" r:id="rId3"/>
    <p:sldId id="510" r:id="rId4"/>
    <p:sldId id="543" r:id="rId5"/>
    <p:sldId id="541" r:id="rId6"/>
    <p:sldId id="544" r:id="rId7"/>
    <p:sldId id="472" r:id="rId8"/>
    <p:sldId id="542" r:id="rId9"/>
    <p:sldId id="545" r:id="rId10"/>
    <p:sldId id="546" r:id="rId11"/>
    <p:sldId id="547" r:id="rId12"/>
    <p:sldId id="527" r:id="rId13"/>
    <p:sldId id="523" r:id="rId14"/>
    <p:sldId id="519" r:id="rId15"/>
    <p:sldId id="548" r:id="rId16"/>
    <p:sldId id="507" r:id="rId17"/>
    <p:sldId id="550" r:id="rId18"/>
    <p:sldId id="551" r:id="rId19"/>
  </p:sldIdLst>
  <p:sldSz cx="9144000" cy="5143500" type="screen16x9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黑体" pitchFamily="49" charset="-122"/>
      <p:regular r:id="rId25"/>
    </p:embeddedFont>
    <p:embeddedFont>
      <p:font typeface="楷体" pitchFamily="49" charset="-122"/>
      <p:regular r:id="rId26"/>
    </p:embeddedFont>
    <p:embeddedFont>
      <p:font typeface="幼圆" pitchFamily="49" charset="-122"/>
      <p:regular r:id="rId27"/>
    </p:embeddedFont>
    <p:embeddedFont>
      <p:font typeface="微软雅黑" pitchFamily="34" charset="-122"/>
      <p:regular r:id="rId28"/>
      <p:bold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70" d="100"/>
          <a:sy n="70" d="100"/>
        </p:scale>
        <p:origin x="-667" y="-77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9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17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3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8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492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905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03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382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4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0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01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724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57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545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76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571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45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395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9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469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5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0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6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92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2954328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3175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5176"/>
            <a:ext cx="7772221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035"/>
            <a:ext cx="7772221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743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1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4368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335"/>
            <a:ext cx="404031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156"/>
            <a:ext cx="404031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335"/>
            <a:ext cx="4041507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156"/>
            <a:ext cx="4041507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382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8605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789"/>
            <a:ext cx="5112019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7"/>
            <a:ext cx="3007910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1019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1"/>
            <a:ext cx="5487114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4"/>
            <a:ext cx="5487114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324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979"/>
            <a:ext cx="8229481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209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980"/>
            <a:ext cx="2056477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980"/>
            <a:ext cx="6058689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E014346E-DEDF-498A-AF7D-A9D39D4BEE6B}" type="datetimeFigureOut">
              <a:rPr lang="zh-CN" altLang="en-US" smtClean="0">
                <a:solidFill>
                  <a:prstClr val="black"/>
                </a:solidFill>
              </a:rPr>
              <a:pPr/>
              <a:t>2018/10/31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7264"/>
            <a:ext cx="2894787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7264"/>
            <a:ext cx="2133878" cy="273844"/>
          </a:xfrm>
          <a:prstGeom prst="rect">
            <a:avLst/>
          </a:prstGeom>
        </p:spPr>
        <p:txBody>
          <a:bodyPr/>
          <a:lstStyle/>
          <a:p>
            <a:fld id="{FE4AC913-6F29-404C-9ADF-29251873EBE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23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492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4119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2970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45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0096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1494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2365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3554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6270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8061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60835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0511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7954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210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4997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17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46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45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608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71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正比例</a:t>
            </a:r>
            <a:r>
              <a:rPr lang="zh-CN" altLang="en-US" sz="1200" baseline="0" dirty="0" smtClean="0">
                <a:latin typeface="黑体" pitchFamily="49" charset="-122"/>
                <a:ea typeface="黑体" pitchFamily="49" charset="-122"/>
              </a:rPr>
              <a:t> 反比例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 反比例</a:t>
            </a:r>
            <a:endParaRPr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462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656" r:id="rId19"/>
    <p:sldLayoutId id="2147483657" r:id="rId20"/>
    <p:sldLayoutId id="2147483658" r:id="rId21"/>
    <p:sldLayoutId id="2147483659" r:id="rId22"/>
    <p:sldLayoutId id="2147483660" r:id="rId23"/>
    <p:sldLayoutId id="2147483661" r:id="rId24"/>
    <p:sldLayoutId id="2147483662" r:id="rId2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193237" y="92978"/>
            <a:ext cx="1492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百分数（二） 折扣</a:t>
            </a:r>
          </a:p>
        </p:txBody>
      </p:sp>
    </p:spTree>
    <p:extLst>
      <p:ext uri="{BB962C8B-B14F-4D97-AF65-F5344CB8AC3E}">
        <p14:creationId xmlns:p14="http://schemas.microsoft.com/office/powerpoint/2010/main" val="45495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  <p:sldLayoutId id="2147483731" r:id="rId25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1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冀</a:t>
                </a:r>
                <a:r>
                  <a:rPr kumimoji="1" lang="zh-CN" altLang="en-US" sz="1200" dirty="0" smtClean="0">
                    <a:latin typeface="黑体" pitchFamily="49" charset="-122"/>
                    <a:ea typeface="黑体" pitchFamily="49" charset="-122"/>
                  </a:rPr>
                  <a:t>教</a:t>
                </a:r>
                <a:r>
                  <a:rPr kumimoji="1" lang="zh-CN" altLang="en-US" sz="1200" dirty="0">
                    <a:latin typeface="黑体" pitchFamily="49" charset="-122"/>
                    <a:ea typeface="黑体" pitchFamily="49" charset="-122"/>
                  </a:rPr>
                  <a:t>版  数学  六年级  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96720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反</a:t>
            </a:r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比 例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483967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+mj-ea"/>
                <a:ea typeface="+mj-ea"/>
              </a:rPr>
              <a:t>正比例 反比例</a:t>
            </a:r>
            <a:endParaRPr lang="zh-CN" altLang="en-US" sz="4000" b="1" dirty="0">
              <a:solidFill>
                <a:srgbClr val="0050AA"/>
              </a:solidFill>
              <a:latin typeface="+mj-ea"/>
              <a:ea typeface="+mj-ea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45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xmlns="" id="{CE05C87C-4E6B-4BCE-A44E-BE0507CAF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038505"/>
              </p:ext>
            </p:extLst>
          </p:nvPr>
        </p:nvGraphicFramePr>
        <p:xfrm>
          <a:off x="1835696" y="555526"/>
          <a:ext cx="5674980" cy="761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0275">
                  <a:extLst>
                    <a:ext uri="{9D8B030D-6E8A-4147-A177-3AD203B41FA5}">
                      <a16:colId xmlns:a16="http://schemas.microsoft.com/office/drawing/2014/main" xmlns="" val="1551280214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302274766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448373876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597758961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97643250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33089344"/>
                    </a:ext>
                  </a:extLst>
                </a:gridCol>
              </a:tblGrid>
              <a:tr h="3790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面值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10980410"/>
                  </a:ext>
                </a:extLst>
              </a:tr>
              <a:tr h="3825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张数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740405008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E14DA78-5230-4704-BAEF-C37095E583DC}"/>
              </a:ext>
            </a:extLst>
          </p:cNvPr>
          <p:cNvSpPr/>
          <p:nvPr/>
        </p:nvSpPr>
        <p:spPr>
          <a:xfrm>
            <a:off x="3276965" y="939947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CFE15C8-EB18-4AF6-A772-38EDD938EB04}"/>
              </a:ext>
            </a:extLst>
          </p:cNvPr>
          <p:cNvSpPr/>
          <p:nvPr/>
        </p:nvSpPr>
        <p:spPr>
          <a:xfrm>
            <a:off x="4189670" y="939947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90BC7DF-73E9-4DE3-AEB6-25B4FF42DF2F}"/>
              </a:ext>
            </a:extLst>
          </p:cNvPr>
          <p:cNvSpPr/>
          <p:nvPr/>
        </p:nvSpPr>
        <p:spPr>
          <a:xfrm>
            <a:off x="5053766" y="939947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44CF581-0348-4AA8-B453-152E50AA9CEE}"/>
              </a:ext>
            </a:extLst>
          </p:cNvPr>
          <p:cNvSpPr/>
          <p:nvPr/>
        </p:nvSpPr>
        <p:spPr>
          <a:xfrm>
            <a:off x="5917862" y="939947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5E23890-2378-4F30-997B-52FE01B13CF5}"/>
              </a:ext>
            </a:extLst>
          </p:cNvPr>
          <p:cNvSpPr/>
          <p:nvPr/>
        </p:nvSpPr>
        <p:spPr>
          <a:xfrm>
            <a:off x="6910198" y="939947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E4ECFD40-E2B6-48BE-92EB-7540CBA91E18}"/>
              </a:ext>
            </a:extLst>
          </p:cNvPr>
          <p:cNvSpPr/>
          <p:nvPr/>
        </p:nvSpPr>
        <p:spPr>
          <a:xfrm>
            <a:off x="611560" y="2715766"/>
            <a:ext cx="792491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种量变化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另一种量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随着变化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这两种量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中相对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应的两个数的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积一定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这两种量就叫做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成反比例的量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。它们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的关系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叫做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反比例关系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果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表示成反比例的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两种量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·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y=k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D3230307-EFE8-43DA-B83D-0F935591475E}"/>
              </a:ext>
            </a:extLst>
          </p:cNvPr>
          <p:cNvGrpSpPr/>
          <p:nvPr/>
        </p:nvGrpSpPr>
        <p:grpSpPr>
          <a:xfrm>
            <a:off x="467544" y="1934075"/>
            <a:ext cx="3622953" cy="637675"/>
            <a:chOff x="2486556" y="1643288"/>
            <a:chExt cx="6293032" cy="1107634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AB4E670-5806-4EEB-86E7-C6A8A5EE7FE7}"/>
                </a:ext>
              </a:extLst>
            </p:cNvPr>
            <p:cNvSpPr/>
            <p:nvPr/>
          </p:nvSpPr>
          <p:spPr>
            <a:xfrm>
              <a:off x="2486556" y="1643288"/>
              <a:ext cx="6293032" cy="1107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670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发现规律：</a:t>
              </a:r>
              <a:endPara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F7D05977-D9D2-47A3-9B9F-7946E11971E9}"/>
                </a:ext>
              </a:extLst>
            </p:cNvPr>
            <p:cNvGrpSpPr/>
            <p:nvPr/>
          </p:nvGrpSpPr>
          <p:grpSpPr>
            <a:xfrm>
              <a:off x="2494821" y="1666246"/>
              <a:ext cx="4122621" cy="1008653"/>
              <a:chOff x="2494821" y="1666246"/>
              <a:chExt cx="4122621" cy="1008653"/>
            </a:xfrm>
          </p:grpSpPr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xmlns="" id="{E7BD8B7E-0F3A-49F7-8ADC-35DDF7BFE6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4821" y="2674899"/>
                <a:ext cx="4122621" cy="0"/>
              </a:xfrm>
              <a:prstGeom prst="line">
                <a:avLst/>
              </a:prstGeom>
              <a:ln w="38100">
                <a:solidFill>
                  <a:srgbClr val="00B0F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3BF38059-5DAB-46B0-AEDC-616DCEDCAC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4821" y="1666246"/>
                <a:ext cx="526577" cy="1001641"/>
              </a:xfrm>
              <a:prstGeom prst="rect">
                <a:avLst/>
              </a:prstGeom>
            </p:spPr>
          </p:pic>
        </p:grp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1421B13-922F-4CAB-985F-4D8D308BC41A}"/>
              </a:ext>
            </a:extLst>
          </p:cNvPr>
          <p:cNvSpPr/>
          <p:nvPr/>
        </p:nvSpPr>
        <p:spPr>
          <a:xfrm>
            <a:off x="2051720" y="1491630"/>
            <a:ext cx="5056192" cy="523220"/>
          </a:xfrm>
          <a:prstGeom prst="rect">
            <a:avLst/>
          </a:prstGeom>
          <a:ln>
            <a:solidFill>
              <a:srgbClr val="0070C0"/>
            </a:solidFill>
            <a:prstDash val="dash"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零钱的面值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零钱的张数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0" name="图片 29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254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F3C4430-E989-4336-8EE7-E2BDB4A0EC50}"/>
              </a:ext>
            </a:extLst>
          </p:cNvPr>
          <p:cNvSpPr/>
          <p:nvPr/>
        </p:nvSpPr>
        <p:spPr>
          <a:xfrm>
            <a:off x="323528" y="546815"/>
            <a:ext cx="4985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反比例关系的判断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9DA9024-138C-46FE-AB7D-35D784A5AB9B}"/>
              </a:ext>
            </a:extLst>
          </p:cNvPr>
          <p:cNvGrpSpPr/>
          <p:nvPr/>
        </p:nvGrpSpPr>
        <p:grpSpPr>
          <a:xfrm>
            <a:off x="1115616" y="1635646"/>
            <a:ext cx="3096345" cy="1788246"/>
            <a:chOff x="1972128" y="1930847"/>
            <a:chExt cx="2295310" cy="1788246"/>
          </a:xfrm>
          <a:noFill/>
        </p:grpSpPr>
        <p:sp>
          <p:nvSpPr>
            <p:cNvPr id="10" name="AutoShape 53">
              <a:extLst>
                <a:ext uri="{FF2B5EF4-FFF2-40B4-BE49-F238E27FC236}">
                  <a16:creationId xmlns:a16="http://schemas.microsoft.com/office/drawing/2014/main" xmlns="" id="{6F3D6D85-8E01-4004-84CE-2955898F7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128" y="1930847"/>
              <a:ext cx="2236014" cy="1788246"/>
            </a:xfrm>
            <a:prstGeom prst="roundRect">
              <a:avLst>
                <a:gd name="adj" fmla="val 4495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none" anchor="ctr"/>
            <a:lstStyle>
              <a:lvl1pPr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3">
                <a:solidFill>
                  <a:srgbClr val="4B4D4F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5" name="Text Box 24">
              <a:extLst>
                <a:ext uri="{FF2B5EF4-FFF2-40B4-BE49-F238E27FC236}">
                  <a16:creationId xmlns:a16="http://schemas.microsoft.com/office/drawing/2014/main" xmlns="" id="{DC88D870-F79C-4A18-A501-B2FBF53EAE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2360" y="2272884"/>
              <a:ext cx="2165078" cy="95410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确定这两种量是</a:t>
              </a:r>
              <a:r>
                <a:rPr lang="zh-CN" altLang="zh-CN" sz="28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相关联的量</a:t>
              </a:r>
              <a:r>
                <a:rPr lang="zh-CN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CF2B76A-E2F7-4906-A1E3-B7562240BDDC}"/>
              </a:ext>
            </a:extLst>
          </p:cNvPr>
          <p:cNvGrpSpPr/>
          <p:nvPr/>
        </p:nvGrpSpPr>
        <p:grpSpPr>
          <a:xfrm>
            <a:off x="4758761" y="1635646"/>
            <a:ext cx="3016355" cy="1788246"/>
            <a:chOff x="4478621" y="2216797"/>
            <a:chExt cx="2236014" cy="1788246"/>
          </a:xfrm>
          <a:noFill/>
        </p:grpSpPr>
        <p:sp>
          <p:nvSpPr>
            <p:cNvPr id="18" name="AutoShape 53">
              <a:extLst>
                <a:ext uri="{FF2B5EF4-FFF2-40B4-BE49-F238E27FC236}">
                  <a16:creationId xmlns:a16="http://schemas.microsoft.com/office/drawing/2014/main" xmlns="" id="{DEF4F766-FB59-49F8-99E0-8B4D4B80E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621" y="2216797"/>
              <a:ext cx="2236014" cy="1788246"/>
            </a:xfrm>
            <a:prstGeom prst="roundRect">
              <a:avLst>
                <a:gd name="adj" fmla="val 4495"/>
              </a:avLst>
            </a:prstGeom>
            <a:grpFill/>
            <a:ln w="38100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none" anchor="ctr"/>
            <a:lstStyle>
              <a:lvl1pPr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36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3">
                <a:solidFill>
                  <a:srgbClr val="4B4D4F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24" name="Text Box 25">
              <a:extLst>
                <a:ext uri="{FF2B5EF4-FFF2-40B4-BE49-F238E27FC236}">
                  <a16:creationId xmlns:a16="http://schemas.microsoft.com/office/drawing/2014/main" xmlns="" id="{11DF69ED-9B7A-4DA4-8D40-4050BD7057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067" y="2360813"/>
              <a:ext cx="2231568" cy="156966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看这两种量中相对应的两个数的</a:t>
              </a:r>
              <a:r>
                <a:rPr lang="zh-CN" altLang="zh-CN" sz="2400" b="1" dirty="0">
                  <a:solidFill>
                    <a:srgbClr val="FF0000"/>
                  </a:solidFill>
                  <a:uFill>
                    <a:solidFill>
                      <a:srgbClr val="FF4CFF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积是否一定</a:t>
              </a:r>
              <a:r>
                <a: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若积一定</a:t>
              </a:r>
              <a:r>
                <a: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这两种量就是反比例关系。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7" name="图片 16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016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>
            <a:extLst>
              <a:ext uri="{FF2B5EF4-FFF2-40B4-BE49-F238E27FC236}">
                <a16:creationId xmlns:a16="http://schemas.microsoft.com/office/drawing/2014/main" xmlns="" id="{44976518-EB9C-4272-BC90-40C8CB50E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688" y="1054559"/>
            <a:ext cx="804132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判断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下面各题中的两种量是否成反比例，并说出理由。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）路程一定，汽车行驶的速度和需要的时间。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）聪聪拿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元钱买练习本，每本的价钱和购买的本数。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）三角形的面积一定，它的底和高。</a:t>
            </a: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xmlns="" id="{853F694A-CA13-4A39-8B45-B04CB9FB7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964" y="2139702"/>
            <a:ext cx="57243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成反比例  速度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总路程（一定）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C8EFE71A-4673-4FD2-B735-66EB41C95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689" y="3075806"/>
            <a:ext cx="7583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成反比例  每本的价钱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购买的本数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元（一定）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xmlns="" id="{65BEC922-82BD-491F-8F9F-8B39E26B5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656" y="4011910"/>
            <a:ext cx="66540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成反比例   底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三角形的面积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（一定）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7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>
            <a:extLst>
              <a:ext uri="{FF2B5EF4-FFF2-40B4-BE49-F238E27FC236}">
                <a16:creationId xmlns:a16="http://schemas.microsoft.com/office/drawing/2014/main" xmlns="" id="{F3BC85CD-6221-413E-BA39-0F1C6D253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92346"/>
            <a:ext cx="8900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判断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下列各题中的两种量是不是成反比例，说出理由。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xmlns="" id="{B27D216C-56DB-4905-9E5F-CCE2C091D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2" y="1131590"/>
            <a:ext cx="66508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）煤的总量一定，每天的烧煤量与烧的天数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xmlns="" id="{BE7654A7-D09F-429D-919F-76366FCAB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2" y="3541148"/>
            <a:ext cx="83267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）飞机从北京飞往上海，飞行的速度与需要的时间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C6780DC4-2E0A-40AE-AC71-A07EA91FF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484" y="1533183"/>
            <a:ext cx="78899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成反比例  每天的烧煤量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烧的天数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煤的总量（一定）</a:t>
            </a: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xmlns="" id="{9C84CE04-9DBA-4B4E-8093-2F25885C5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2" y="1934776"/>
            <a:ext cx="54133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）长方形的面积一定，它的长和宽</a:t>
            </a: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xmlns="" id="{58F967E3-FBC6-4FC9-858F-46BE8527D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484" y="2336369"/>
            <a:ext cx="60337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成反比例  长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长方形的面积（一定）</a:t>
            </a: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xmlns="" id="{4041484F-F8DB-4667-B676-5D913C0ED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2" y="2737962"/>
            <a:ext cx="7426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）学校计划植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棵树，已植的棵树与未植的棵树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xmlns="" id="{66FBF411-78FD-4798-85B9-6A488D1BF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484" y="3139555"/>
            <a:ext cx="7426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不成比例  已植的棵树</a:t>
            </a:r>
            <a:r>
              <a:rPr lang="en-US" altLang="zh-CN" sz="2400" b="1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未植的棵树</a:t>
            </a:r>
            <a:r>
              <a:rPr lang="en-US" altLang="zh-CN" sz="2400" b="1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总棵树（一定）</a:t>
            </a: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xmlns="" id="{B7C91B7B-87FD-4CC2-9818-EC72C6598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746" y="3942741"/>
            <a:ext cx="57243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indent="304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成反比例  速度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r>
              <a:rPr lang="en-US" altLang="zh-CN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D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总路程（一定）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8" name="图片 17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9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101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A9FAB6DA-016A-4869-9326-E7692D3AB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87763"/>
              </p:ext>
            </p:extLst>
          </p:nvPr>
        </p:nvGraphicFramePr>
        <p:xfrm>
          <a:off x="1114461" y="987574"/>
          <a:ext cx="6697899" cy="1090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8205">
                  <a:extLst>
                    <a:ext uri="{9D8B030D-6E8A-4147-A177-3AD203B41FA5}">
                      <a16:colId xmlns:a16="http://schemas.microsoft.com/office/drawing/2014/main" xmlns="" val="1145166909"/>
                    </a:ext>
                  </a:extLst>
                </a:gridCol>
                <a:gridCol w="639949">
                  <a:extLst>
                    <a:ext uri="{9D8B030D-6E8A-4147-A177-3AD203B41FA5}">
                      <a16:colId xmlns:a16="http://schemas.microsoft.com/office/drawing/2014/main" xmlns="" val="2874879688"/>
                    </a:ext>
                  </a:extLst>
                </a:gridCol>
                <a:gridCol w="639949">
                  <a:extLst>
                    <a:ext uri="{9D8B030D-6E8A-4147-A177-3AD203B41FA5}">
                      <a16:colId xmlns:a16="http://schemas.microsoft.com/office/drawing/2014/main" xmlns="" val="2177930740"/>
                    </a:ext>
                  </a:extLst>
                </a:gridCol>
                <a:gridCol w="639949">
                  <a:extLst>
                    <a:ext uri="{9D8B030D-6E8A-4147-A177-3AD203B41FA5}">
                      <a16:colId xmlns:a16="http://schemas.microsoft.com/office/drawing/2014/main" xmlns="" val="3532714262"/>
                    </a:ext>
                  </a:extLst>
                </a:gridCol>
                <a:gridCol w="639949">
                  <a:extLst>
                    <a:ext uri="{9D8B030D-6E8A-4147-A177-3AD203B41FA5}">
                      <a16:colId xmlns:a16="http://schemas.microsoft.com/office/drawing/2014/main" xmlns="" val="1873732931"/>
                    </a:ext>
                  </a:extLst>
                </a:gridCol>
                <a:gridCol w="639949">
                  <a:extLst>
                    <a:ext uri="{9D8B030D-6E8A-4147-A177-3AD203B41FA5}">
                      <a16:colId xmlns:a16="http://schemas.microsoft.com/office/drawing/2014/main" xmlns="" val="1296625613"/>
                    </a:ext>
                  </a:extLst>
                </a:gridCol>
                <a:gridCol w="639949">
                  <a:extLst>
                    <a:ext uri="{9D8B030D-6E8A-4147-A177-3AD203B41FA5}">
                      <a16:colId xmlns:a16="http://schemas.microsoft.com/office/drawing/2014/main" xmlns="" val="137258800"/>
                    </a:ext>
                  </a:extLst>
                </a:gridCol>
              </a:tblGrid>
              <a:tr h="5452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每天加工的件数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件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126371461"/>
                  </a:ext>
                </a:extLst>
              </a:tr>
              <a:tr h="5452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需要的天数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621919647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E1255194-5FE6-44AE-8059-E6135DF21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39502"/>
            <a:ext cx="78123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服装厂接到一批订单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经理做了如下生产方案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33513CFA-5631-447A-AD1D-7C36EFDC7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2233196"/>
            <a:ext cx="784887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/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照上面计算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完成上表。</a:t>
            </a:r>
          </a:p>
          <a:p>
            <a:pPr indent="0" defTabSz="914400"/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每天加工的件数和需要的天数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这两种量成什么比例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indent="0" defTabSz="914400"/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加工的件数和需要的天数成反比例。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因为这是相关联的两个量，且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加工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的件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需要的天数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订单总数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量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0" defTabSz="914400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所以订单总数量一定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加工的件数和需要的天数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成反比例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CA9FC2C-90FA-46EA-81DA-BE00C1AD17B0}"/>
              </a:ext>
            </a:extLst>
          </p:cNvPr>
          <p:cNvSpPr/>
          <p:nvPr/>
        </p:nvSpPr>
        <p:spPr>
          <a:xfrm>
            <a:off x="5343170" y="1612692"/>
            <a:ext cx="444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7D192CF-94AF-4A17-924C-D070FD4C6565}"/>
              </a:ext>
            </a:extLst>
          </p:cNvPr>
          <p:cNvSpPr/>
          <p:nvPr/>
        </p:nvSpPr>
        <p:spPr>
          <a:xfrm>
            <a:off x="5989231" y="1612692"/>
            <a:ext cx="444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352D3F9-5844-41C1-8C4B-D0DA893CBC14}"/>
              </a:ext>
            </a:extLst>
          </p:cNvPr>
          <p:cNvSpPr/>
          <p:nvPr/>
        </p:nvSpPr>
        <p:spPr>
          <a:xfrm>
            <a:off x="6552949" y="1612692"/>
            <a:ext cx="444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C71C6BC-C9BC-471F-9008-5559D8B7F155}"/>
              </a:ext>
            </a:extLst>
          </p:cNvPr>
          <p:cNvSpPr/>
          <p:nvPr/>
        </p:nvSpPr>
        <p:spPr>
          <a:xfrm>
            <a:off x="7212199" y="1612692"/>
            <a:ext cx="444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16" name="图片 15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8" name="文本框 26">
              <a:hlinkClick r:id="rId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29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9FD66A1-3A1C-4221-B6DC-ED71E0D751E2}"/>
              </a:ext>
            </a:extLst>
          </p:cNvPr>
          <p:cNvSpPr/>
          <p:nvPr/>
        </p:nvSpPr>
        <p:spPr>
          <a:xfrm>
            <a:off x="985375" y="2113996"/>
            <a:ext cx="73310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判断两种量是否成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反比例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首先要看这两种量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是否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相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关联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是否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一种量随着另一种量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的变化而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endParaRPr lang="en-US" altLang="zh-CN" sz="24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看变化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过程中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这两种量的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积是否一定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一定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就是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成反比例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的量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如果不一定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就不是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成</a:t>
            </a:r>
            <a:endParaRPr lang="en-US" altLang="zh-CN" sz="24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反比例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的量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字母表示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x</a:t>
            </a:r>
            <a:r>
              <a:rPr lang="zh-CN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y=k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一定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987824" y="1563638"/>
            <a:ext cx="338437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课本：</a:t>
            </a:r>
            <a:endParaRPr lang="en-US" altLang="zh-CN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  <a:p>
            <a:pPr defTabSz="91440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24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页第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题</a:t>
            </a:r>
            <a:endParaRPr lang="en-US" altLang="zh-CN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6" name="图片 5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7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914400"/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09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064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44" y="3507854"/>
            <a:ext cx="1136300" cy="105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2488078" y="3723878"/>
            <a:ext cx="4676210" cy="733584"/>
            <a:chOff x="491093" y="1732748"/>
            <a:chExt cx="3147011" cy="733584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491093" y="1732748"/>
              <a:ext cx="2953170" cy="733584"/>
            </a:xfrm>
            <a:prstGeom prst="cloudCallout">
              <a:avLst>
                <a:gd name="adj1" fmla="val -59034"/>
                <a:gd name="adj2" fmla="val -7163"/>
              </a:avLst>
            </a:prstGeom>
            <a:noFill/>
            <a:ln w="19050" algn="ctr">
              <a:solidFill>
                <a:srgbClr val="8BB408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614670" y="1847147"/>
              <a:ext cx="3023434" cy="4616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lvl="0" defTabSz="91440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从上表中你发现了什么规律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xmlns="" id="{C5998E88-2352-40DF-BE83-EC26CAD6E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061312"/>
              </p:ext>
            </p:extLst>
          </p:nvPr>
        </p:nvGraphicFramePr>
        <p:xfrm>
          <a:off x="1659288" y="1635646"/>
          <a:ext cx="6303502" cy="17811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01166">
                  <a:extLst>
                    <a:ext uri="{9D8B030D-6E8A-4147-A177-3AD203B41FA5}">
                      <a16:colId xmlns:a16="http://schemas.microsoft.com/office/drawing/2014/main" xmlns="" val="339920422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1643849016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1605240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255247057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2814906981"/>
                    </a:ext>
                  </a:extLst>
                </a:gridCol>
              </a:tblGrid>
              <a:tr h="478111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5342529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每天看的页数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页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5604170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需要的天数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68216536"/>
                  </a:ext>
                </a:extLst>
              </a:tr>
            </a:tbl>
          </a:graphicData>
        </a:graphic>
      </p:graphicFrame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09B04ED-3F09-48D7-8F9A-BBB523E9ED09}"/>
              </a:ext>
            </a:extLst>
          </p:cNvPr>
          <p:cNvGrpSpPr/>
          <p:nvPr/>
        </p:nvGrpSpPr>
        <p:grpSpPr>
          <a:xfrm>
            <a:off x="2311663" y="1734234"/>
            <a:ext cx="5321349" cy="645877"/>
            <a:chOff x="2311663" y="1734234"/>
            <a:chExt cx="5321349" cy="645877"/>
          </a:xfrm>
        </p:grpSpPr>
        <p:pic>
          <p:nvPicPr>
            <p:cNvPr id="26" name="书.eps">
              <a:extLst>
                <a:ext uri="{FF2B5EF4-FFF2-40B4-BE49-F238E27FC236}">
                  <a16:creationId xmlns:a16="http://schemas.microsoft.com/office/drawing/2014/main" xmlns="" id="{EE3015DE-0C84-4A62-84F3-2D51361B61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663" y="1734234"/>
              <a:ext cx="891926" cy="645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亮亮.eps">
              <a:extLst>
                <a:ext uri="{FF2B5EF4-FFF2-40B4-BE49-F238E27FC236}">
                  <a16:creationId xmlns:a16="http://schemas.microsoft.com/office/drawing/2014/main" xmlns="" id="{BE3A3DE3-99D3-4FDA-8CAC-CC50B8FF17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854" y="1805658"/>
              <a:ext cx="519212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红红.eps">
              <a:extLst>
                <a:ext uri="{FF2B5EF4-FFF2-40B4-BE49-F238E27FC236}">
                  <a16:creationId xmlns:a16="http://schemas.microsoft.com/office/drawing/2014/main" xmlns="" id="{4125F9F2-6CEB-490D-9DAE-2AEF21883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7" y="1805658"/>
              <a:ext cx="546539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聪聪.eps">
              <a:extLst>
                <a:ext uri="{FF2B5EF4-FFF2-40B4-BE49-F238E27FC236}">
                  <a16:creationId xmlns:a16="http://schemas.microsoft.com/office/drawing/2014/main" xmlns="" id="{D11CD708-E15D-4C01-8065-E086685471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022" y="1784029"/>
              <a:ext cx="546540" cy="546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丫丫.eps">
              <a:extLst>
                <a:ext uri="{FF2B5EF4-FFF2-40B4-BE49-F238E27FC236}">
                  <a16:creationId xmlns:a16="http://schemas.microsoft.com/office/drawing/2014/main" xmlns="" id="{E7344598-E001-4D39-9BE2-37070ECC41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0023" y="1805658"/>
              <a:ext cx="482989" cy="533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Rectangle 6">
            <a:extLst>
              <a:ext uri="{FF2B5EF4-FFF2-40B4-BE49-F238E27FC236}">
                <a16:creationId xmlns:a16="http://schemas.microsoft.com/office/drawing/2014/main" xmlns="" id="{B946D742-0245-49EF-912B-B7895D110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483518"/>
            <a:ext cx="801854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亮亮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、红红、聪聪和丫丫各看一</a:t>
            </a: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《安徒生童话选》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5" name="图片 34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6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2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xmlns="" id="{763E6ED6-F395-469A-86F5-2445E47BD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85524"/>
              </p:ext>
            </p:extLst>
          </p:nvPr>
        </p:nvGraphicFramePr>
        <p:xfrm>
          <a:off x="1403648" y="1419622"/>
          <a:ext cx="6303502" cy="17811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01166">
                  <a:extLst>
                    <a:ext uri="{9D8B030D-6E8A-4147-A177-3AD203B41FA5}">
                      <a16:colId xmlns:a16="http://schemas.microsoft.com/office/drawing/2014/main" xmlns="" val="339920422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1643849016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1605240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255247057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2814906981"/>
                    </a:ext>
                  </a:extLst>
                </a:gridCol>
              </a:tblGrid>
              <a:tr h="478111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5342529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每天看的页数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页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5604170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需要的天数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68216536"/>
                  </a:ext>
                </a:extLst>
              </a:tr>
            </a:tbl>
          </a:graphicData>
        </a:graphic>
      </p:graphicFrame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26AE864-9B9C-441C-A623-C7234E2DFEA5}"/>
              </a:ext>
            </a:extLst>
          </p:cNvPr>
          <p:cNvGrpSpPr/>
          <p:nvPr/>
        </p:nvGrpSpPr>
        <p:grpSpPr>
          <a:xfrm>
            <a:off x="2056023" y="1518210"/>
            <a:ext cx="5321349" cy="645877"/>
            <a:chOff x="2311663" y="1734234"/>
            <a:chExt cx="5321349" cy="645877"/>
          </a:xfrm>
        </p:grpSpPr>
        <p:pic>
          <p:nvPicPr>
            <p:cNvPr id="23" name="书.eps">
              <a:extLst>
                <a:ext uri="{FF2B5EF4-FFF2-40B4-BE49-F238E27FC236}">
                  <a16:creationId xmlns:a16="http://schemas.microsoft.com/office/drawing/2014/main" xmlns="" id="{0575F547-B087-45D6-A92F-FF14BB0D77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663" y="1734234"/>
              <a:ext cx="891926" cy="645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亮亮.eps">
              <a:extLst>
                <a:ext uri="{FF2B5EF4-FFF2-40B4-BE49-F238E27FC236}">
                  <a16:creationId xmlns:a16="http://schemas.microsoft.com/office/drawing/2014/main" xmlns="" id="{53F74748-E5E7-46FA-B55A-11BA045E26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854" y="1805658"/>
              <a:ext cx="519212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红红.eps">
              <a:extLst>
                <a:ext uri="{FF2B5EF4-FFF2-40B4-BE49-F238E27FC236}">
                  <a16:creationId xmlns:a16="http://schemas.microsoft.com/office/drawing/2014/main" xmlns="" id="{946DDC03-B436-4426-AC94-FE1C30977A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7" y="1805658"/>
              <a:ext cx="546539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聪聪.eps">
              <a:extLst>
                <a:ext uri="{FF2B5EF4-FFF2-40B4-BE49-F238E27FC236}">
                  <a16:creationId xmlns:a16="http://schemas.microsoft.com/office/drawing/2014/main" xmlns="" id="{D1F98EB2-1BB5-4ECF-B48C-0DF1F27BBD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022" y="1784029"/>
              <a:ext cx="546540" cy="546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丫丫.eps">
              <a:extLst>
                <a:ext uri="{FF2B5EF4-FFF2-40B4-BE49-F238E27FC236}">
                  <a16:creationId xmlns:a16="http://schemas.microsoft.com/office/drawing/2014/main" xmlns="" id="{1FEF79CC-AD08-4CFC-B706-352DFD951C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0023" y="1805658"/>
              <a:ext cx="482989" cy="533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Rectangle 6">
            <a:extLst>
              <a:ext uri="{FF2B5EF4-FFF2-40B4-BE49-F238E27FC236}">
                <a16:creationId xmlns:a16="http://schemas.microsoft.com/office/drawing/2014/main" xmlns="" id="{892CA394-1307-467C-9AAF-5FF511A14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807" y="270396"/>
            <a:ext cx="832764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亮亮、红红、聪聪和丫丫各看一</a:t>
            </a: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本《安徒生童话选》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D1CC436-73CD-4E3A-AC7F-D042EB77A4F7}"/>
              </a:ext>
            </a:extLst>
          </p:cNvPr>
          <p:cNvSpPr/>
          <p:nvPr/>
        </p:nvSpPr>
        <p:spPr>
          <a:xfrm>
            <a:off x="621793" y="3219822"/>
            <a:ext cx="79106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从上面的表格中可看出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看完这本书需要的天数随着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所看的页数变化而变化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所以说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需要的天数和每天所看的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页数是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两种相关联的量。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107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xmlns="" id="{763E6ED6-F395-469A-86F5-2445E47BD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005831"/>
              </p:ext>
            </p:extLst>
          </p:nvPr>
        </p:nvGraphicFramePr>
        <p:xfrm>
          <a:off x="1403648" y="1582644"/>
          <a:ext cx="6303502" cy="17811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01166">
                  <a:extLst>
                    <a:ext uri="{9D8B030D-6E8A-4147-A177-3AD203B41FA5}">
                      <a16:colId xmlns:a16="http://schemas.microsoft.com/office/drawing/2014/main" xmlns="" val="339920422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1643849016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1605240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255247057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2814906981"/>
                    </a:ext>
                  </a:extLst>
                </a:gridCol>
              </a:tblGrid>
              <a:tr h="478111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5342529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每天看的页数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页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5604170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需要的天数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68216536"/>
                  </a:ext>
                </a:extLst>
              </a:tr>
            </a:tbl>
          </a:graphicData>
        </a:graphic>
      </p:graphicFrame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26AE864-9B9C-441C-A623-C7234E2DFEA5}"/>
              </a:ext>
            </a:extLst>
          </p:cNvPr>
          <p:cNvGrpSpPr/>
          <p:nvPr/>
        </p:nvGrpSpPr>
        <p:grpSpPr>
          <a:xfrm>
            <a:off x="2056023" y="1662226"/>
            <a:ext cx="5321349" cy="645877"/>
            <a:chOff x="2311663" y="1734234"/>
            <a:chExt cx="5321349" cy="645877"/>
          </a:xfrm>
        </p:grpSpPr>
        <p:pic>
          <p:nvPicPr>
            <p:cNvPr id="23" name="书.eps">
              <a:extLst>
                <a:ext uri="{FF2B5EF4-FFF2-40B4-BE49-F238E27FC236}">
                  <a16:creationId xmlns:a16="http://schemas.microsoft.com/office/drawing/2014/main" xmlns="" id="{0575F547-B087-45D6-A92F-FF14BB0D77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663" y="1734234"/>
              <a:ext cx="891926" cy="645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亮亮.eps">
              <a:extLst>
                <a:ext uri="{FF2B5EF4-FFF2-40B4-BE49-F238E27FC236}">
                  <a16:creationId xmlns:a16="http://schemas.microsoft.com/office/drawing/2014/main" xmlns="" id="{53F74748-E5E7-46FA-B55A-11BA045E26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854" y="1805658"/>
              <a:ext cx="519212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红红.eps">
              <a:extLst>
                <a:ext uri="{FF2B5EF4-FFF2-40B4-BE49-F238E27FC236}">
                  <a16:creationId xmlns:a16="http://schemas.microsoft.com/office/drawing/2014/main" xmlns="" id="{946DDC03-B436-4426-AC94-FE1C30977A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7" y="1805658"/>
              <a:ext cx="546539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聪聪.eps">
              <a:extLst>
                <a:ext uri="{FF2B5EF4-FFF2-40B4-BE49-F238E27FC236}">
                  <a16:creationId xmlns:a16="http://schemas.microsoft.com/office/drawing/2014/main" xmlns="" id="{D1F98EB2-1BB5-4ECF-B48C-0DF1F27BBD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022" y="1784029"/>
              <a:ext cx="546540" cy="546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丫丫.eps">
              <a:extLst>
                <a:ext uri="{FF2B5EF4-FFF2-40B4-BE49-F238E27FC236}">
                  <a16:creationId xmlns:a16="http://schemas.microsoft.com/office/drawing/2014/main" xmlns="" id="{1FEF79CC-AD08-4CFC-B706-352DFD951C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0023" y="1805658"/>
              <a:ext cx="482989" cy="533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Rectangle 6">
            <a:extLst>
              <a:ext uri="{FF2B5EF4-FFF2-40B4-BE49-F238E27FC236}">
                <a16:creationId xmlns:a16="http://schemas.microsoft.com/office/drawing/2014/main" xmlns="" id="{892CA394-1307-467C-9AAF-5FF511A14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483518"/>
            <a:ext cx="801854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亮亮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、红红、聪聪和丫丫各看一</a:t>
            </a: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《安徒生童话选》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75771DE-5076-4DBA-98B3-45C3F16B0FA0}"/>
              </a:ext>
            </a:extLst>
          </p:cNvPr>
          <p:cNvSpPr/>
          <p:nvPr/>
        </p:nvSpPr>
        <p:spPr>
          <a:xfrm>
            <a:off x="899592" y="3459653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其次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来观察变化中两种量之间的关系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每天看的页数增多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需要的天数相应地要减少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反过来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每天看的页数减少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需要的天数相应地增多。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3" name="图片 32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4" name="文本框 26">
              <a:hlinkClick r:id="rId9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341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xmlns="" id="{763E6ED6-F395-469A-86F5-2445E47BD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998562"/>
              </p:ext>
            </p:extLst>
          </p:nvPr>
        </p:nvGraphicFramePr>
        <p:xfrm>
          <a:off x="1475656" y="1347614"/>
          <a:ext cx="6303502" cy="17811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01166">
                  <a:extLst>
                    <a:ext uri="{9D8B030D-6E8A-4147-A177-3AD203B41FA5}">
                      <a16:colId xmlns:a16="http://schemas.microsoft.com/office/drawing/2014/main" xmlns="" val="339920422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1643849016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1605240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255247057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2814906981"/>
                    </a:ext>
                  </a:extLst>
                </a:gridCol>
              </a:tblGrid>
              <a:tr h="478111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5342529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每天看的页数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页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5604170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需要的天数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68216536"/>
                  </a:ext>
                </a:extLst>
              </a:tr>
            </a:tbl>
          </a:graphicData>
        </a:graphic>
      </p:graphicFrame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26AE864-9B9C-441C-A623-C7234E2DFEA5}"/>
              </a:ext>
            </a:extLst>
          </p:cNvPr>
          <p:cNvGrpSpPr/>
          <p:nvPr/>
        </p:nvGrpSpPr>
        <p:grpSpPr>
          <a:xfrm>
            <a:off x="2128031" y="1446202"/>
            <a:ext cx="5321349" cy="645877"/>
            <a:chOff x="2311663" y="1734234"/>
            <a:chExt cx="5321349" cy="645877"/>
          </a:xfrm>
        </p:grpSpPr>
        <p:pic>
          <p:nvPicPr>
            <p:cNvPr id="23" name="书.eps">
              <a:extLst>
                <a:ext uri="{FF2B5EF4-FFF2-40B4-BE49-F238E27FC236}">
                  <a16:creationId xmlns:a16="http://schemas.microsoft.com/office/drawing/2014/main" xmlns="" id="{0575F547-B087-45D6-A92F-FF14BB0D77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663" y="1734234"/>
              <a:ext cx="891926" cy="645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亮亮.eps">
              <a:extLst>
                <a:ext uri="{FF2B5EF4-FFF2-40B4-BE49-F238E27FC236}">
                  <a16:creationId xmlns:a16="http://schemas.microsoft.com/office/drawing/2014/main" xmlns="" id="{53F74748-E5E7-46FA-B55A-11BA045E26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854" y="1805658"/>
              <a:ext cx="519212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红红.eps">
              <a:extLst>
                <a:ext uri="{FF2B5EF4-FFF2-40B4-BE49-F238E27FC236}">
                  <a16:creationId xmlns:a16="http://schemas.microsoft.com/office/drawing/2014/main" xmlns="" id="{946DDC03-B436-4426-AC94-FE1C30977A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7" y="1805658"/>
              <a:ext cx="546539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聪聪.eps">
              <a:extLst>
                <a:ext uri="{FF2B5EF4-FFF2-40B4-BE49-F238E27FC236}">
                  <a16:creationId xmlns:a16="http://schemas.microsoft.com/office/drawing/2014/main" xmlns="" id="{D1F98EB2-1BB5-4ECF-B48C-0DF1F27BBD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022" y="1784029"/>
              <a:ext cx="546540" cy="546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丫丫.eps">
              <a:extLst>
                <a:ext uri="{FF2B5EF4-FFF2-40B4-BE49-F238E27FC236}">
                  <a16:creationId xmlns:a16="http://schemas.microsoft.com/office/drawing/2014/main" xmlns="" id="{1FEF79CC-AD08-4CFC-B706-352DFD951C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0023" y="1805658"/>
              <a:ext cx="482989" cy="533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CB2F79D-855B-4DCB-A4BA-9792A8075736}"/>
              </a:ext>
            </a:extLst>
          </p:cNvPr>
          <p:cNvSpPr/>
          <p:nvPr/>
        </p:nvSpPr>
        <p:spPr>
          <a:xfrm>
            <a:off x="539552" y="3147814"/>
            <a:ext cx="81421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“每天看的页数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看完需要的天数”和“书的总页数”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之间的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数量关系为“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每天看的页数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看完需要的天数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书的总页数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。由于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四个小朋友看的都是《安徒生童话选》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这本书的总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页数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是一定的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2" name="图片 31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3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0" name="Rectangle 6">
            <a:extLst>
              <a:ext uri="{FF2B5EF4-FFF2-40B4-BE49-F238E27FC236}">
                <a16:creationId xmlns:a16="http://schemas.microsoft.com/office/drawing/2014/main" xmlns="" id="{892CA394-1307-467C-9AAF-5FF511A14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807" y="270396"/>
            <a:ext cx="832764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亮亮、红红、聪聪和丫丫各看一</a:t>
            </a: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本《安徒生童话选》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050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xmlns="" id="{763E6ED6-F395-469A-86F5-2445E47BD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747793"/>
              </p:ext>
            </p:extLst>
          </p:nvPr>
        </p:nvGraphicFramePr>
        <p:xfrm>
          <a:off x="1475656" y="1347614"/>
          <a:ext cx="6303502" cy="17811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01166">
                  <a:extLst>
                    <a:ext uri="{9D8B030D-6E8A-4147-A177-3AD203B41FA5}">
                      <a16:colId xmlns:a16="http://schemas.microsoft.com/office/drawing/2014/main" xmlns="" val="339920422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1643849016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16052402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4255247057"/>
                    </a:ext>
                  </a:extLst>
                </a:gridCol>
                <a:gridCol w="1050584">
                  <a:extLst>
                    <a:ext uri="{9D8B030D-6E8A-4147-A177-3AD203B41FA5}">
                      <a16:colId xmlns:a16="http://schemas.microsoft.com/office/drawing/2014/main" xmlns="" val="2814906981"/>
                    </a:ext>
                  </a:extLst>
                </a:gridCol>
              </a:tblGrid>
              <a:tr h="478111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5342529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每天看的页数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页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56041708"/>
                  </a:ext>
                </a:extLst>
              </a:tr>
              <a:tr h="484197"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需要的天数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800" b="1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sz="28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68216536"/>
                  </a:ext>
                </a:extLst>
              </a:tr>
            </a:tbl>
          </a:graphicData>
        </a:graphic>
      </p:graphicFrame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26AE864-9B9C-441C-A623-C7234E2DFEA5}"/>
              </a:ext>
            </a:extLst>
          </p:cNvPr>
          <p:cNvGrpSpPr/>
          <p:nvPr/>
        </p:nvGrpSpPr>
        <p:grpSpPr>
          <a:xfrm>
            <a:off x="2128031" y="1446202"/>
            <a:ext cx="5321349" cy="645877"/>
            <a:chOff x="2311663" y="1734234"/>
            <a:chExt cx="5321349" cy="645877"/>
          </a:xfrm>
        </p:grpSpPr>
        <p:pic>
          <p:nvPicPr>
            <p:cNvPr id="23" name="书.eps">
              <a:extLst>
                <a:ext uri="{FF2B5EF4-FFF2-40B4-BE49-F238E27FC236}">
                  <a16:creationId xmlns:a16="http://schemas.microsoft.com/office/drawing/2014/main" xmlns="" id="{0575F547-B087-45D6-A92F-FF14BB0D77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663" y="1734234"/>
              <a:ext cx="891926" cy="645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亮亮.eps">
              <a:extLst>
                <a:ext uri="{FF2B5EF4-FFF2-40B4-BE49-F238E27FC236}">
                  <a16:creationId xmlns:a16="http://schemas.microsoft.com/office/drawing/2014/main" xmlns="" id="{53F74748-E5E7-46FA-B55A-11BA045E26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854" y="1805658"/>
              <a:ext cx="519212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红红.eps">
              <a:extLst>
                <a:ext uri="{FF2B5EF4-FFF2-40B4-BE49-F238E27FC236}">
                  <a16:creationId xmlns:a16="http://schemas.microsoft.com/office/drawing/2014/main" xmlns="" id="{946DDC03-B436-4426-AC94-FE1C30977A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7" y="1805658"/>
              <a:ext cx="546539" cy="546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聪聪.eps">
              <a:extLst>
                <a:ext uri="{FF2B5EF4-FFF2-40B4-BE49-F238E27FC236}">
                  <a16:creationId xmlns:a16="http://schemas.microsoft.com/office/drawing/2014/main" xmlns="" id="{D1F98EB2-1BB5-4ECF-B48C-0DF1F27BBD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022" y="1784029"/>
              <a:ext cx="546540" cy="546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丫丫.eps">
              <a:extLst>
                <a:ext uri="{FF2B5EF4-FFF2-40B4-BE49-F238E27FC236}">
                  <a16:creationId xmlns:a16="http://schemas.microsoft.com/office/drawing/2014/main" xmlns="" id="{1FEF79CC-AD08-4CFC-B706-352DFD951C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D6E6F3"/>
                </a:clrFrom>
                <a:clrTo>
                  <a:srgbClr val="D6E6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0023" y="1805658"/>
              <a:ext cx="482989" cy="533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B2F79D-855B-4DCB-A4BA-9792A8075736}"/>
              </a:ext>
            </a:extLst>
          </p:cNvPr>
          <p:cNvSpPr/>
          <p:nvPr/>
        </p:nvSpPr>
        <p:spPr>
          <a:xfrm>
            <a:off x="683568" y="316233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看完一本书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需要的天数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每天看书的页数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是两个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相关联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的量，一个量变化另一个量也随着变化，且每天看的页数和需要的天数的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乘积一定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（书的总页数）。我们就说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每天看的页数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需要的天数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这两个量成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反比例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31" name="图片 30">
              <a:hlinkClick r:id="rId8" action="ppaction://hlinksldjump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32" name="文本框 26">
              <a:hlinkClick r:id="rId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0" name="Rectangle 6">
            <a:extLst>
              <a:ext uri="{FF2B5EF4-FFF2-40B4-BE49-F238E27FC236}">
                <a16:creationId xmlns:a16="http://schemas.microsoft.com/office/drawing/2014/main" xmlns="" id="{892CA394-1307-467C-9AAF-5FF511A14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807" y="270396"/>
            <a:ext cx="832764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亮亮、红红、聪聪和丫丫各看一</a:t>
            </a: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本《安徒生童话选》</a:t>
            </a: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zh-CN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547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xmlns="" id="{CE05C87C-4E6B-4BCE-A44E-BE0507CAF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54855"/>
              </p:ext>
            </p:extLst>
          </p:nvPr>
        </p:nvGraphicFramePr>
        <p:xfrm>
          <a:off x="1763688" y="1203598"/>
          <a:ext cx="5674980" cy="761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0275">
                  <a:extLst>
                    <a:ext uri="{9D8B030D-6E8A-4147-A177-3AD203B41FA5}">
                      <a16:colId xmlns:a16="http://schemas.microsoft.com/office/drawing/2014/main" xmlns="" val="1551280214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302274766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448373876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597758961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97643250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33089344"/>
                    </a:ext>
                  </a:extLst>
                </a:gridCol>
              </a:tblGrid>
              <a:tr h="3790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面值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10980410"/>
                  </a:ext>
                </a:extLst>
              </a:tr>
              <a:tr h="3825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张数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</a:t>
                      </a: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740405008"/>
                  </a:ext>
                </a:extLst>
              </a:tr>
            </a:tbl>
          </a:graphicData>
        </a:graphic>
      </p:graphicFrame>
      <p:sp>
        <p:nvSpPr>
          <p:cNvPr id="30" name="Rectangle 1">
            <a:extLst>
              <a:ext uri="{FF2B5EF4-FFF2-40B4-BE49-F238E27FC236}">
                <a16:creationId xmlns:a16="http://schemas.microsoft.com/office/drawing/2014/main" xmlns="" id="{C56703D3-C58A-4354-B727-E5A1FE10F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330791"/>
            <a:ext cx="92890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把一张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元的人民币分别换成同一种面值的零钱。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C4AAE81-4A64-4F42-8C2D-AF8EEC8B143C}"/>
              </a:ext>
            </a:extLst>
          </p:cNvPr>
          <p:cNvGrpSpPr/>
          <p:nvPr/>
        </p:nvGrpSpPr>
        <p:grpSpPr>
          <a:xfrm flipH="1">
            <a:off x="2051720" y="2427734"/>
            <a:ext cx="5925851" cy="1639744"/>
            <a:chOff x="2580586" y="2884960"/>
            <a:chExt cx="7450073" cy="2289887"/>
          </a:xfrm>
        </p:grpSpPr>
        <p:sp>
          <p:nvSpPr>
            <p:cNvPr id="34" name="云形标注 3">
              <a:extLst>
                <a:ext uri="{FF2B5EF4-FFF2-40B4-BE49-F238E27FC236}">
                  <a16:creationId xmlns:a16="http://schemas.microsoft.com/office/drawing/2014/main" xmlns="" id="{09527B6C-B0C8-4821-ACD1-98FB1700B546}"/>
                </a:ext>
              </a:extLst>
            </p:cNvPr>
            <p:cNvSpPr/>
            <p:nvPr/>
          </p:nvSpPr>
          <p:spPr>
            <a:xfrm rot="169488">
              <a:off x="5008769" y="2884960"/>
              <a:ext cx="5021890" cy="1641274"/>
            </a:xfrm>
            <a:prstGeom prst="cloudCallout">
              <a:avLst>
                <a:gd name="adj1" fmla="val -54549"/>
                <a:gd name="adj2" fmla="val 26219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360FAE64-21D7-4566-A9B4-1AC64E091A49}"/>
                </a:ext>
              </a:extLst>
            </p:cNvPr>
            <p:cNvSpPr/>
            <p:nvPr/>
          </p:nvSpPr>
          <p:spPr>
            <a:xfrm>
              <a:off x="5215348" y="2985518"/>
              <a:ext cx="4292129" cy="133240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完成上表</a:t>
              </a: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en-US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你发现了什么规律</a:t>
              </a: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0DFFC5D4-9000-4EC0-9E13-3648D26FE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580586" y="2884960"/>
              <a:ext cx="2289887" cy="2289887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1" name="图片 20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2" name="文本框 26">
              <a:hlinkClick r:id="rId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795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xmlns="" id="{CE05C87C-4E6B-4BCE-A44E-BE0507CAF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598173"/>
              </p:ext>
            </p:extLst>
          </p:nvPr>
        </p:nvGraphicFramePr>
        <p:xfrm>
          <a:off x="1619672" y="1067139"/>
          <a:ext cx="5674980" cy="761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0275">
                  <a:extLst>
                    <a:ext uri="{9D8B030D-6E8A-4147-A177-3AD203B41FA5}">
                      <a16:colId xmlns:a16="http://schemas.microsoft.com/office/drawing/2014/main" xmlns="" val="1551280214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302274766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448373876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597758961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97643250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33089344"/>
                    </a:ext>
                  </a:extLst>
                </a:gridCol>
              </a:tblGrid>
              <a:tr h="3790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面值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10980410"/>
                  </a:ext>
                </a:extLst>
              </a:tr>
              <a:tr h="3825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张数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740405008"/>
                  </a:ext>
                </a:extLst>
              </a:tr>
            </a:tbl>
          </a:graphicData>
        </a:graphic>
      </p:graphicFrame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0F5DF1EB-7698-425E-A6EF-1BC09A21B252}"/>
              </a:ext>
            </a:extLst>
          </p:cNvPr>
          <p:cNvSpPr/>
          <p:nvPr/>
        </p:nvSpPr>
        <p:spPr>
          <a:xfrm>
            <a:off x="351359" y="2063626"/>
            <a:ext cx="854112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元的人民币换成同一种面值的零钱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可能有以下几种情况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换成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角的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:10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=100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角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100÷1=100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可以换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换成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角的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:10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=100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角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100÷2=50(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可以换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换成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角的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:10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=100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角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100÷5=20(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可以换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换成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:10÷1=10(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可以换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换成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:10÷5=2(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可以换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E14DA78-5230-4704-BAEF-C37095E583DC}"/>
              </a:ext>
            </a:extLst>
          </p:cNvPr>
          <p:cNvSpPr/>
          <p:nvPr/>
        </p:nvSpPr>
        <p:spPr>
          <a:xfrm>
            <a:off x="3060941" y="1451560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CFE15C8-EB18-4AF6-A772-38EDD938EB04}"/>
              </a:ext>
            </a:extLst>
          </p:cNvPr>
          <p:cNvSpPr/>
          <p:nvPr/>
        </p:nvSpPr>
        <p:spPr>
          <a:xfrm>
            <a:off x="3973646" y="1451560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90BC7DF-73E9-4DE3-AEB6-25B4FF42DF2F}"/>
              </a:ext>
            </a:extLst>
          </p:cNvPr>
          <p:cNvSpPr/>
          <p:nvPr/>
        </p:nvSpPr>
        <p:spPr>
          <a:xfrm>
            <a:off x="4837742" y="1451560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44CF581-0348-4AA8-B453-152E50AA9CEE}"/>
              </a:ext>
            </a:extLst>
          </p:cNvPr>
          <p:cNvSpPr/>
          <p:nvPr/>
        </p:nvSpPr>
        <p:spPr>
          <a:xfrm>
            <a:off x="5701838" y="1451560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5E23890-2378-4F30-997B-52FE01B13CF5}"/>
              </a:ext>
            </a:extLst>
          </p:cNvPr>
          <p:cNvSpPr/>
          <p:nvPr/>
        </p:nvSpPr>
        <p:spPr>
          <a:xfrm>
            <a:off x="6694174" y="1451560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4" name="图片 23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5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sp>
        <p:nvSpPr>
          <p:cNvPr id="20" name="Rectangle 1">
            <a:extLst>
              <a:ext uri="{FF2B5EF4-FFF2-40B4-BE49-F238E27FC236}">
                <a16:creationId xmlns:a16="http://schemas.microsoft.com/office/drawing/2014/main" xmlns="" id="{C56703D3-C58A-4354-B727-E5A1FE10F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330791"/>
            <a:ext cx="92890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把一张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元的人民币分别换成同一种面值的零钱。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633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">
            <a:extLst>
              <a:ext uri="{FF2B5EF4-FFF2-40B4-BE49-F238E27FC236}">
                <a16:creationId xmlns:a16="http://schemas.microsoft.com/office/drawing/2014/main" xmlns="" id="{CAFA862A-91BA-43C7-B8F3-DECB292EC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2324368"/>
            <a:ext cx="808635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/>
            <a:r>
              <a:rPr lang="zh-CN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表格中的数据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从中发现规律。</a:t>
            </a:r>
          </a:p>
          <a:p>
            <a:pPr indent="0" defTabSz="914400"/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元换成同一种面值的零钱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零钱的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面值越小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换的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张数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0" defTabSz="9144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就越多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零钱的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面值越大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换的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张数就越少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。无论面值和张数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如何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钱的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总数不变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都是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12970" y="4471584"/>
            <a:ext cx="1105042" cy="370719"/>
            <a:chOff x="7643422" y="4681236"/>
            <a:chExt cx="1105042" cy="370719"/>
          </a:xfrm>
        </p:grpSpPr>
        <p:pic>
          <p:nvPicPr>
            <p:cNvPr id="25" name="图片 24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26" name="文本框 26">
              <a:hlinkClick r:id="rId3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1" lang="zh-CN" altLang="en-US" sz="1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xmlns="" id="{CE05C87C-4E6B-4BCE-A44E-BE0507CAF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569854"/>
              </p:ext>
            </p:extLst>
          </p:nvPr>
        </p:nvGraphicFramePr>
        <p:xfrm>
          <a:off x="1619672" y="1067139"/>
          <a:ext cx="5674980" cy="761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0275">
                  <a:extLst>
                    <a:ext uri="{9D8B030D-6E8A-4147-A177-3AD203B41FA5}">
                      <a16:colId xmlns:a16="http://schemas.microsoft.com/office/drawing/2014/main" xmlns="" val="1551280214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302274766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448373876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597758961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1976432507"/>
                    </a:ext>
                  </a:extLst>
                </a:gridCol>
                <a:gridCol w="894941">
                  <a:extLst>
                    <a:ext uri="{9D8B030D-6E8A-4147-A177-3AD203B41FA5}">
                      <a16:colId xmlns:a16="http://schemas.microsoft.com/office/drawing/2014/main" xmlns="" val="233089344"/>
                    </a:ext>
                  </a:extLst>
                </a:gridCol>
              </a:tblGrid>
              <a:tr h="3790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面值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角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元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10980410"/>
                  </a:ext>
                </a:extLst>
              </a:tr>
              <a:tr h="3825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张数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张</a:t>
                      </a: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740405008"/>
                  </a:ext>
                </a:extLst>
              </a:tr>
            </a:tbl>
          </a:graphicData>
        </a:graphic>
      </p:graphicFrame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E14DA78-5230-4704-BAEF-C37095E583DC}"/>
              </a:ext>
            </a:extLst>
          </p:cNvPr>
          <p:cNvSpPr/>
          <p:nvPr/>
        </p:nvSpPr>
        <p:spPr>
          <a:xfrm>
            <a:off x="3060941" y="1451560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CCFE15C8-EB18-4AF6-A772-38EDD938EB04}"/>
              </a:ext>
            </a:extLst>
          </p:cNvPr>
          <p:cNvSpPr/>
          <p:nvPr/>
        </p:nvSpPr>
        <p:spPr>
          <a:xfrm>
            <a:off x="3973646" y="1451560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90BC7DF-73E9-4DE3-AEB6-25B4FF42DF2F}"/>
              </a:ext>
            </a:extLst>
          </p:cNvPr>
          <p:cNvSpPr/>
          <p:nvPr/>
        </p:nvSpPr>
        <p:spPr>
          <a:xfrm>
            <a:off x="4837742" y="1451560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544CF581-0348-4AA8-B453-152E50AA9CEE}"/>
              </a:ext>
            </a:extLst>
          </p:cNvPr>
          <p:cNvSpPr/>
          <p:nvPr/>
        </p:nvSpPr>
        <p:spPr>
          <a:xfrm>
            <a:off x="5701838" y="1451560"/>
            <a:ext cx="441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F5E23890-2378-4F30-997B-52FE01B13CF5}"/>
              </a:ext>
            </a:extLst>
          </p:cNvPr>
          <p:cNvSpPr/>
          <p:nvPr/>
        </p:nvSpPr>
        <p:spPr>
          <a:xfrm>
            <a:off x="6694174" y="1451560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Rectangle 1">
            <a:extLst>
              <a:ext uri="{FF2B5EF4-FFF2-40B4-BE49-F238E27FC236}">
                <a16:creationId xmlns:a16="http://schemas.microsoft.com/office/drawing/2014/main" xmlns="" id="{C56703D3-C58A-4354-B727-E5A1FE10F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330791"/>
            <a:ext cx="92890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把一张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元的人民币分别换成同一种面值的零钱。</a:t>
            </a:r>
            <a:endParaRPr kumimoji="0" lang="zh-CN" alt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64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1310</Words>
  <Application>Microsoft Office PowerPoint</Application>
  <PresentationFormat>全屏显示(16:9)</PresentationFormat>
  <Paragraphs>232</Paragraphs>
  <Slides>17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Calibri</vt:lpstr>
      <vt:lpstr>黑体</vt:lpstr>
      <vt:lpstr>楷体</vt:lpstr>
      <vt:lpstr>幼圆</vt:lpstr>
      <vt:lpstr>Times New Roman</vt:lpstr>
      <vt:lpstr>微软雅黑</vt:lpstr>
      <vt:lpstr>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</cp:revision>
  <dcterms:created xsi:type="dcterms:W3CDTF">2017-03-17T02:28:00Z</dcterms:created>
  <dcterms:modified xsi:type="dcterms:W3CDTF">2018-10-31T08:53:10Z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